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FF01"/>
    <a:srgbClr val="00C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12/21/2021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9"/>
          <p:cNvPicPr>
            <a:picLocks noChangeAspect="1" noChangeArrowheads="1"/>
          </p:cNvPicPr>
          <p:nvPr/>
        </p:nvPicPr>
        <p:blipFill>
          <a:blip r:embed="rId2"/>
          <a:srcRect/>
          <a:stretch>
            <a:fillRect/>
          </a:stretch>
        </p:blipFill>
        <p:spPr bwMode="auto">
          <a:xfrm>
            <a:off x="0" y="0"/>
            <a:ext cx="5125858" cy="5669280"/>
          </a:xfrm>
          <a:prstGeom prst="rect">
            <a:avLst/>
          </a:prstGeom>
          <a:noFill/>
          <a:ln w="9525">
            <a:noFill/>
            <a:miter lim="800000"/>
            <a:headEnd/>
            <a:tailEnd/>
          </a:ln>
          <a:effectLst/>
        </p:spPr>
      </p:pic>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l="6323" t="-485" b="6181"/>
          <a:stretch/>
        </p:blipFill>
        <p:spPr>
          <a:xfrm>
            <a:off x="5125858" y="-58188"/>
            <a:ext cx="7066142" cy="6916188"/>
          </a:xfrm>
          <a:prstGeom prst="rect">
            <a:avLst/>
          </a:prstGeom>
        </p:spPr>
      </p:pic>
      <p:pic>
        <p:nvPicPr>
          <p:cNvPr id="6" name="Рисунок 5"/>
          <p:cNvPicPr/>
          <p:nvPr/>
        </p:nvPicPr>
        <p:blipFill>
          <a:blip r:embed="rId4" cstate="print">
            <a:extLst>
              <a:ext uri="{28A0092B-C50C-407E-A947-70E740481C1C}">
                <a14:useLocalDpi xmlns:a14="http://schemas.microsoft.com/office/drawing/2010/main" val="0"/>
              </a:ext>
            </a:extLst>
          </a:blip>
          <a:stretch>
            <a:fillRect/>
          </a:stretch>
        </p:blipFill>
        <p:spPr>
          <a:xfrm>
            <a:off x="1823096" y="168640"/>
            <a:ext cx="1479666" cy="1337095"/>
          </a:xfrm>
          <a:prstGeom prst="rect">
            <a:avLst/>
          </a:prstGeom>
          <a:effectLst>
            <a:outerShdw blurRad="50800" dist="50800" dir="5400000" algn="ctr" rotWithShape="0">
              <a:srgbClr val="000000">
                <a:alpha val="96000"/>
              </a:srgbClr>
            </a:outerShdw>
          </a:effectLst>
        </p:spPr>
      </p:pic>
      <p:sp>
        <p:nvSpPr>
          <p:cNvPr id="7" name="Прямоугольник 6"/>
          <p:cNvSpPr/>
          <p:nvPr/>
        </p:nvSpPr>
        <p:spPr>
          <a:xfrm>
            <a:off x="604058" y="1702220"/>
            <a:ext cx="4051069" cy="5109091"/>
          </a:xfrm>
          <a:prstGeom prst="rect">
            <a:avLst/>
          </a:prstGeom>
        </p:spPr>
        <p:txBody>
          <a:bodyPr wrap="square">
            <a:spAutoFit/>
          </a:bodyPr>
          <a:lstStyle/>
          <a:p>
            <a:pPr algn="ctr"/>
            <a:r>
              <a:rPr lang="ru-RU" sz="2400" dirty="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Прокуратура Эхирит-Булагатского района Иркутской области</a:t>
            </a:r>
            <a:r>
              <a:rPr lang="ru-RU" dirty="0">
                <a:latin typeface="Arial Black" panose="020B0A04020102020204" pitchFamily="34" charset="0"/>
                <a:cs typeface="Times New Roman" panose="02020603050405020304" pitchFamily="18" charset="0"/>
              </a:rPr>
              <a:t/>
            </a:r>
            <a:br>
              <a:rPr lang="ru-RU" dirty="0">
                <a:latin typeface="Arial Black" panose="020B0A04020102020204" pitchFamily="34"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sz="2800" b="1" i="1" dirty="0" smtClean="0">
                <a:latin typeface="Times New Roman" panose="02020603050405020304" pitchFamily="18" charset="0"/>
                <a:cs typeface="Times New Roman" panose="02020603050405020304" pitchFamily="18" charset="0"/>
              </a:rPr>
              <a:t>Официальное </a:t>
            </a:r>
            <a:r>
              <a:rPr lang="ru-RU" sz="2800" b="1" i="1" dirty="0">
                <a:latin typeface="Times New Roman" panose="02020603050405020304" pitchFamily="18" charset="0"/>
                <a:cs typeface="Times New Roman" panose="02020603050405020304" pitchFamily="18" charset="0"/>
              </a:rPr>
              <a:t>трудоустройство</a:t>
            </a:r>
            <a:br>
              <a:rPr lang="ru-RU" sz="2800" b="1" i="1"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smtClean="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2021 </a:t>
            </a:r>
            <a:r>
              <a:rPr lang="ru-RU" dirty="0">
                <a:latin typeface="Times New Roman" panose="02020603050405020304" pitchFamily="18" charset="0"/>
                <a:cs typeface="Times New Roman" panose="02020603050405020304" pitchFamily="18" charset="0"/>
              </a:rPr>
              <a:t>год</a:t>
            </a:r>
            <a:endParaRPr lang="ru-RU" dirty="0"/>
          </a:p>
        </p:txBody>
      </p:sp>
    </p:spTree>
    <p:extLst>
      <p:ext uri="{BB962C8B-B14F-4D97-AF65-F5344CB8AC3E}">
        <p14:creationId xmlns:p14="http://schemas.microsoft.com/office/powerpoint/2010/main" val="405018140"/>
      </p:ext>
    </p:extLst>
  </p:cSld>
  <p:clrMapOvr>
    <a:masterClrMapping/>
  </p:clrMapOvr>
  <mc:AlternateContent xmlns:mc="http://schemas.openxmlformats.org/markup-compatibility/2006" xmlns:p14="http://schemas.microsoft.com/office/powerpoint/2010/main">
    <mc:Choice Requires="p14">
      <p:transition spd="slow" p14:dur="2000" advTm="5921"/>
    </mc:Choice>
    <mc:Fallback xmlns="">
      <p:transition spd="slow" advTm="592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74073"/>
            <a:ext cx="8596668" cy="3025832"/>
          </a:xfrm>
        </p:spPr>
        <p:txBody>
          <a:bodyPr>
            <a:noAutofit/>
          </a:bodyPr>
          <a:lstStyle/>
          <a:p>
            <a:pPr indent="450000" algn="just"/>
            <a:r>
              <a:rPr lang="ru-RU" sz="1900" dirty="0">
                <a:solidFill>
                  <a:schemeClr val="accent4"/>
                </a:solidFill>
                <a:latin typeface="Times New Roman" panose="02020603050405020304" pitchFamily="18" charset="0"/>
                <a:cs typeface="Times New Roman" panose="02020603050405020304" pitchFamily="18" charset="0"/>
              </a:rPr>
              <a:t>Одним из основных принципов правового регулирования трудовых отношений и иных непосредственно связанных с ними отношений в соответствии с </a:t>
            </a:r>
            <a:r>
              <a:rPr lang="ru-RU" sz="1900" dirty="0" err="1">
                <a:solidFill>
                  <a:schemeClr val="accent4"/>
                </a:solidFill>
                <a:latin typeface="Times New Roman" panose="02020603050405020304" pitchFamily="18" charset="0"/>
                <a:cs typeface="Times New Roman" panose="02020603050405020304" pitchFamily="18" charset="0"/>
              </a:rPr>
              <a:t>абз</a:t>
            </a:r>
            <a:r>
              <a:rPr lang="ru-RU" sz="1900" dirty="0">
                <a:solidFill>
                  <a:schemeClr val="accent4"/>
                </a:solidFill>
                <a:latin typeface="Times New Roman" panose="02020603050405020304" pitchFamily="18" charset="0"/>
                <a:cs typeface="Times New Roman" panose="02020603050405020304" pitchFamily="18" charset="0"/>
              </a:rPr>
              <a:t>. 2 ч. 1 ст. 2 ТК РФ является </a:t>
            </a:r>
            <a:r>
              <a:rPr lang="ru-RU" sz="1900" b="1" dirty="0">
                <a:solidFill>
                  <a:srgbClr val="FF0000"/>
                </a:solidFill>
                <a:latin typeface="Times New Roman" panose="02020603050405020304" pitchFamily="18" charset="0"/>
                <a:cs typeface="Times New Roman" panose="02020603050405020304" pitchFamily="18" charset="0"/>
              </a:rPr>
              <a:t>свобода труда</a:t>
            </a:r>
            <a:r>
              <a:rPr lang="ru-RU" sz="1900" dirty="0">
                <a:solidFill>
                  <a:schemeClr val="accent4"/>
                </a:solidFill>
                <a:latin typeface="Times New Roman" panose="02020603050405020304" pitchFamily="18" charset="0"/>
                <a:cs typeface="Times New Roman" panose="02020603050405020304" pitchFamily="18" charset="0"/>
              </a:rPr>
              <a:t>, включая право на труд, который каждый свободно выбирает или на который свободно соглашается, право распоряжаться своими способностями к труду, выбирать профессию и род деятельности</a:t>
            </a:r>
            <a:r>
              <a:rPr lang="ru-RU" sz="1900" dirty="0" smtClean="0">
                <a:solidFill>
                  <a:schemeClr val="accent4"/>
                </a:solidFill>
                <a:latin typeface="Times New Roman" panose="02020603050405020304" pitchFamily="18" charset="0"/>
                <a:cs typeface="Times New Roman" panose="02020603050405020304" pitchFamily="18" charset="0"/>
              </a:rPr>
              <a:t>.</a:t>
            </a:r>
            <a:r>
              <a:rPr lang="en-US" sz="1900" dirty="0" smtClean="0">
                <a:solidFill>
                  <a:schemeClr val="accent4"/>
                </a:solidFill>
                <a:latin typeface="Times New Roman" panose="02020603050405020304" pitchFamily="18" charset="0"/>
                <a:cs typeface="Times New Roman" panose="02020603050405020304" pitchFamily="18" charset="0"/>
              </a:rPr>
              <a:t/>
            </a:r>
            <a:br>
              <a:rPr lang="en-US" sz="1900" dirty="0" smtClean="0">
                <a:solidFill>
                  <a:schemeClr val="accent4"/>
                </a:solidFill>
                <a:latin typeface="Times New Roman" panose="02020603050405020304" pitchFamily="18" charset="0"/>
                <a:cs typeface="Times New Roman" panose="02020603050405020304" pitchFamily="18" charset="0"/>
              </a:rPr>
            </a:br>
            <a:r>
              <a:rPr lang="en-US" sz="1900" dirty="0" smtClean="0">
                <a:solidFill>
                  <a:schemeClr val="accent4"/>
                </a:solidFill>
                <a:latin typeface="Times New Roman" panose="02020603050405020304" pitchFamily="18" charset="0"/>
                <a:cs typeface="Times New Roman" panose="02020603050405020304" pitchFamily="18" charset="0"/>
              </a:rPr>
              <a:t/>
            </a:r>
            <a:br>
              <a:rPr lang="en-US" sz="1900" dirty="0" smtClean="0">
                <a:solidFill>
                  <a:schemeClr val="accent4"/>
                </a:solidFill>
                <a:latin typeface="Times New Roman" panose="02020603050405020304" pitchFamily="18" charset="0"/>
                <a:cs typeface="Times New Roman" panose="02020603050405020304" pitchFamily="18" charset="0"/>
              </a:rPr>
            </a:br>
            <a:r>
              <a:rPr lang="en-US" sz="1900" dirty="0" smtClean="0">
                <a:solidFill>
                  <a:schemeClr val="accent4"/>
                </a:solidFill>
                <a:latin typeface="Times New Roman" panose="02020603050405020304" pitchFamily="18" charset="0"/>
                <a:cs typeface="Times New Roman" panose="02020603050405020304" pitchFamily="18" charset="0"/>
              </a:rPr>
              <a:t>	</a:t>
            </a:r>
            <a:r>
              <a:rPr lang="ru-RU" sz="1900" b="1" dirty="0" smtClean="0">
                <a:solidFill>
                  <a:srgbClr val="FF0000"/>
                </a:solidFill>
                <a:latin typeface="Times New Roman" panose="02020603050405020304" pitchFamily="18" charset="0"/>
                <a:cs typeface="Times New Roman" panose="02020603050405020304" pitchFamily="18" charset="0"/>
              </a:rPr>
              <a:t>Трудовой </a:t>
            </a:r>
            <a:r>
              <a:rPr lang="ru-RU" sz="1900" b="1" dirty="0">
                <a:solidFill>
                  <a:srgbClr val="FF0000"/>
                </a:solidFill>
                <a:latin typeface="Times New Roman" panose="02020603050405020304" pitchFamily="18" charset="0"/>
                <a:cs typeface="Times New Roman" panose="02020603050405020304" pitchFamily="18" charset="0"/>
              </a:rPr>
              <a:t>договор</a:t>
            </a:r>
            <a:r>
              <a:rPr lang="ru-RU" sz="1900" dirty="0">
                <a:solidFill>
                  <a:schemeClr val="accent4"/>
                </a:solidFill>
                <a:latin typeface="Times New Roman" panose="02020603050405020304" pitchFamily="18" charset="0"/>
                <a:cs typeface="Times New Roman" panose="02020603050405020304" pitchFamily="18" charset="0"/>
              </a:rPr>
              <a:t>, являясь ключевым при официальном трудоустройстве, определение которого содержится в ч. 1 ст. 56 ТК РФ, в частности, выступает гарантом соблюдения прав работника.</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723" y="3499658"/>
            <a:ext cx="2625266" cy="2915081"/>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5668" y="3499658"/>
            <a:ext cx="3554846" cy="2865204"/>
          </a:xfrm>
          <a:prstGeom prst="rect">
            <a:avLst/>
          </a:prstGeom>
        </p:spPr>
      </p:pic>
    </p:spTree>
    <p:extLst>
      <p:ext uri="{BB962C8B-B14F-4D97-AF65-F5344CB8AC3E}">
        <p14:creationId xmlns:p14="http://schemas.microsoft.com/office/powerpoint/2010/main" val="1499949186"/>
      </p:ext>
    </p:extLst>
  </p:cSld>
  <p:clrMapOvr>
    <a:masterClrMapping/>
  </p:clrMapOvr>
  <mc:AlternateContent xmlns:mc="http://schemas.openxmlformats.org/markup-compatibility/2006" xmlns:p14="http://schemas.microsoft.com/office/powerpoint/2010/main">
    <mc:Choice Requires="p14">
      <p:transition spd="slow" p14:dur="2000" advTm="20876"/>
    </mc:Choice>
    <mc:Fallback xmlns="">
      <p:transition spd="slow" advTm="2087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2416234"/>
          </a:xfrm>
        </p:spPr>
        <p:txBody>
          <a:bodyPr>
            <a:noAutofit/>
          </a:bodyPr>
          <a:lstStyle/>
          <a:p>
            <a:pPr algn="just"/>
            <a:r>
              <a:rPr lang="en-US" sz="1800" dirty="0" smtClean="0">
                <a:latin typeface="Times New Roman" panose="02020603050405020304" pitchFamily="18" charset="0"/>
                <a:cs typeface="Times New Roman" panose="02020603050405020304" pitchFamily="18" charset="0"/>
              </a:rPr>
              <a:t>	</a:t>
            </a:r>
            <a:r>
              <a:rPr lang="ru-RU" sz="1900" dirty="0" smtClean="0">
                <a:solidFill>
                  <a:schemeClr val="accent4"/>
                </a:solidFill>
                <a:latin typeface="Times New Roman" panose="02020603050405020304" pitchFamily="18" charset="0"/>
                <a:cs typeface="Times New Roman" panose="02020603050405020304" pitchFamily="18" charset="0"/>
              </a:rPr>
              <a:t>Так</a:t>
            </a:r>
            <a:r>
              <a:rPr lang="ru-RU" sz="1900" dirty="0">
                <a:solidFill>
                  <a:schemeClr val="accent4"/>
                </a:solidFill>
                <a:latin typeface="Times New Roman" panose="02020603050405020304" pitchFamily="18" charset="0"/>
                <a:cs typeface="Times New Roman" panose="02020603050405020304" pitchFamily="18" charset="0"/>
              </a:rPr>
              <a:t>, указание в содержании трудового договора на </a:t>
            </a:r>
            <a:r>
              <a:rPr lang="ru-RU" sz="1900" b="1" dirty="0">
                <a:solidFill>
                  <a:srgbClr val="FF0000"/>
                </a:solidFill>
                <a:latin typeface="Times New Roman" panose="02020603050405020304" pitchFamily="18" charset="0"/>
                <a:cs typeface="Times New Roman" panose="02020603050405020304" pitchFamily="18" charset="0"/>
              </a:rPr>
              <a:t>трудовую функцию </a:t>
            </a:r>
            <a:r>
              <a:rPr lang="ru-RU" sz="1900" dirty="0">
                <a:solidFill>
                  <a:schemeClr val="accent4"/>
                </a:solidFill>
                <a:latin typeface="Times New Roman" panose="02020603050405020304" pitchFamily="18" charset="0"/>
                <a:cs typeface="Times New Roman" panose="02020603050405020304" pitchFamily="18" charset="0"/>
              </a:rPr>
              <a:t>работника является обязательным. Требовать от работника выполнения работы, не обусловленной трудовым договором, </a:t>
            </a:r>
            <a:r>
              <a:rPr lang="ru-RU" sz="1900" b="1" dirty="0">
                <a:solidFill>
                  <a:srgbClr val="FF0000"/>
                </a:solidFill>
                <a:latin typeface="Times New Roman" panose="02020603050405020304" pitchFamily="18" charset="0"/>
                <a:cs typeface="Times New Roman" panose="02020603050405020304" pitchFamily="18" charset="0"/>
              </a:rPr>
              <a:t>запрещено</a:t>
            </a:r>
            <a:r>
              <a:rPr lang="ru-RU" sz="1900" dirty="0">
                <a:solidFill>
                  <a:schemeClr val="accent4"/>
                </a:solidFill>
                <a:latin typeface="Times New Roman" panose="02020603050405020304" pitchFamily="18" charset="0"/>
                <a:cs typeface="Times New Roman" panose="02020603050405020304" pitchFamily="18" charset="0"/>
              </a:rPr>
              <a:t>. </a:t>
            </a:r>
            <a:r>
              <a:rPr lang="en-US" sz="1900" dirty="0" smtClean="0">
                <a:solidFill>
                  <a:schemeClr val="accent4"/>
                </a:solidFill>
                <a:latin typeface="Times New Roman" panose="02020603050405020304" pitchFamily="18" charset="0"/>
                <a:cs typeface="Times New Roman" panose="02020603050405020304" pitchFamily="18" charset="0"/>
              </a:rPr>
              <a:t/>
            </a:r>
            <a:br>
              <a:rPr lang="en-US" sz="1900" dirty="0" smtClean="0">
                <a:solidFill>
                  <a:schemeClr val="accent4"/>
                </a:solidFill>
                <a:latin typeface="Times New Roman" panose="02020603050405020304" pitchFamily="18" charset="0"/>
                <a:cs typeface="Times New Roman" panose="02020603050405020304" pitchFamily="18" charset="0"/>
              </a:rPr>
            </a:br>
            <a:r>
              <a:rPr lang="ru-RU" sz="1900" dirty="0">
                <a:solidFill>
                  <a:schemeClr val="accent4"/>
                </a:solidFill>
                <a:latin typeface="Times New Roman" panose="02020603050405020304" pitchFamily="18" charset="0"/>
                <a:cs typeface="Times New Roman" panose="02020603050405020304" pitchFamily="18" charset="0"/>
              </a:rPr>
              <a:t/>
            </a:r>
            <a:br>
              <a:rPr lang="ru-RU" sz="1900" dirty="0">
                <a:solidFill>
                  <a:schemeClr val="accent4"/>
                </a:solidFill>
                <a:latin typeface="Times New Roman" panose="02020603050405020304" pitchFamily="18" charset="0"/>
                <a:cs typeface="Times New Roman" panose="02020603050405020304" pitchFamily="18" charset="0"/>
              </a:rPr>
            </a:br>
            <a:r>
              <a:rPr lang="en-US" sz="1900" dirty="0" smtClean="0">
                <a:solidFill>
                  <a:schemeClr val="accent4"/>
                </a:solidFill>
                <a:latin typeface="Times New Roman" panose="02020603050405020304" pitchFamily="18" charset="0"/>
                <a:cs typeface="Times New Roman" panose="02020603050405020304" pitchFamily="18" charset="0"/>
              </a:rPr>
              <a:t>	</a:t>
            </a:r>
            <a:r>
              <a:rPr lang="ru-RU" sz="1900" b="1" dirty="0" smtClean="0">
                <a:solidFill>
                  <a:srgbClr val="FF0000"/>
                </a:solidFill>
                <a:latin typeface="Times New Roman" panose="02020603050405020304" pitchFamily="18" charset="0"/>
                <a:cs typeface="Times New Roman" panose="02020603050405020304" pitchFamily="18" charset="0"/>
              </a:rPr>
              <a:t>Исключением</a:t>
            </a:r>
            <a:r>
              <a:rPr lang="ru-RU" sz="1900" b="1" dirty="0" smtClean="0">
                <a:solidFill>
                  <a:schemeClr val="accent4"/>
                </a:solidFill>
                <a:latin typeface="Times New Roman" panose="02020603050405020304" pitchFamily="18" charset="0"/>
                <a:cs typeface="Times New Roman" panose="02020603050405020304" pitchFamily="18" charset="0"/>
              </a:rPr>
              <a:t> </a:t>
            </a:r>
            <a:r>
              <a:rPr lang="ru-RU" sz="1900" dirty="0">
                <a:solidFill>
                  <a:schemeClr val="accent4"/>
                </a:solidFill>
                <a:latin typeface="Times New Roman" panose="02020603050405020304" pitchFamily="18" charset="0"/>
                <a:cs typeface="Times New Roman" panose="02020603050405020304" pitchFamily="18" charset="0"/>
              </a:rPr>
              <a:t>из общего правила является необходимость предотвращения или устранения последствий катастрофы природного или техногенного характера, производственной аварии, несчастного случая на производстве, пожара, наводнения и др.</a:t>
            </a:r>
            <a:r>
              <a:rPr lang="ru-RU" sz="1900" dirty="0">
                <a:latin typeface="Times New Roman" panose="02020603050405020304" pitchFamily="18" charset="0"/>
                <a:cs typeface="Times New Roman" panose="02020603050405020304" pitchFamily="18" charset="0"/>
              </a:rPr>
              <a:t/>
            </a:r>
            <a:br>
              <a:rPr lang="ru-RU" sz="1900" dirty="0">
                <a:latin typeface="Times New Roman" panose="02020603050405020304" pitchFamily="18" charset="0"/>
                <a:cs typeface="Times New Roman" panose="02020603050405020304" pitchFamily="18" charset="0"/>
              </a:rPr>
            </a:br>
            <a:endParaRPr lang="ru-RU" sz="1900"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8428" y="3239424"/>
            <a:ext cx="2816125" cy="2793076"/>
          </a:xfrm>
        </p:spPr>
      </p:pic>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l="529" b="12136"/>
          <a:stretch/>
        </p:blipFill>
        <p:spPr>
          <a:xfrm>
            <a:off x="5852160" y="3239424"/>
            <a:ext cx="3124662" cy="2793076"/>
          </a:xfrm>
          <a:prstGeom prst="rect">
            <a:avLst/>
          </a:prstGeom>
        </p:spPr>
      </p:pic>
    </p:spTree>
    <p:extLst>
      <p:ext uri="{BB962C8B-B14F-4D97-AF65-F5344CB8AC3E}">
        <p14:creationId xmlns:p14="http://schemas.microsoft.com/office/powerpoint/2010/main" val="864622679"/>
      </p:ext>
    </p:extLst>
  </p:cSld>
  <p:clrMapOvr>
    <a:masterClrMapping/>
  </p:clrMapOvr>
  <mc:AlternateContent xmlns:mc="http://schemas.openxmlformats.org/markup-compatibility/2006" xmlns:p14="http://schemas.microsoft.com/office/powerpoint/2010/main">
    <mc:Choice Requires="p14">
      <p:transition spd="slow" p14:dur="2000" advTm="19027"/>
    </mc:Choice>
    <mc:Fallback xmlns="">
      <p:transition spd="slow" advTm="1902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3588327"/>
          </a:xfrm>
        </p:spPr>
        <p:txBody>
          <a:bodyPr>
            <a:noAutofit/>
          </a:bodyPr>
          <a:lstStyle/>
          <a:p>
            <a:pPr indent="450000" algn="just"/>
            <a:r>
              <a:rPr lang="ru-RU" sz="1800" dirty="0">
                <a:solidFill>
                  <a:srgbClr val="002060"/>
                </a:solidFill>
                <a:latin typeface="Times New Roman" panose="02020603050405020304" pitchFamily="18" charset="0"/>
                <a:cs typeface="Times New Roman" panose="02020603050405020304" pitchFamily="18" charset="0"/>
              </a:rPr>
              <a:t>Нормальная продолжительность рабочего времени </a:t>
            </a:r>
            <a:r>
              <a:rPr lang="ru-RU" sz="1800" b="1" dirty="0">
                <a:solidFill>
                  <a:srgbClr val="FF0000"/>
                </a:solidFill>
                <a:latin typeface="Times New Roman" panose="02020603050405020304" pitchFamily="18" charset="0"/>
                <a:cs typeface="Times New Roman" panose="02020603050405020304" pitchFamily="18" charset="0"/>
              </a:rPr>
              <a:t>не может превышать 40 часов в неделю</a:t>
            </a:r>
            <a:r>
              <a:rPr lang="ru-RU" sz="1800" dirty="0">
                <a:solidFill>
                  <a:srgbClr val="002060"/>
                </a:solidFill>
                <a:latin typeface="Times New Roman" panose="02020603050405020304" pitchFamily="18" charset="0"/>
                <a:cs typeface="Times New Roman" panose="02020603050405020304" pitchFamily="18" charset="0"/>
              </a:rPr>
              <a:t>. Сокращенная продолжительность рабочего времени устанавливается для несовершеннолетних работников, для инвалидов I или II группы, для рабочих мест с вредными или опасными условиями труда.</a:t>
            </a:r>
            <a:br>
              <a:rPr lang="ru-RU" sz="1800" dirty="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cs typeface="Times New Roman" panose="02020603050405020304" pitchFamily="18" charset="0"/>
              </a:rPr>
              <a:t>В </a:t>
            </a:r>
            <a:r>
              <a:rPr lang="ru-RU" sz="1800" dirty="0">
                <a:solidFill>
                  <a:srgbClr val="002060"/>
                </a:solidFill>
                <a:latin typeface="Times New Roman" panose="02020603050405020304" pitchFamily="18" charset="0"/>
                <a:cs typeface="Times New Roman" panose="02020603050405020304" pitchFamily="18" charset="0"/>
              </a:rPr>
              <a:t>течение рабочего дня (смены) работнику должен быть предоставлен </a:t>
            </a:r>
            <a:r>
              <a:rPr lang="ru-RU" sz="1800" b="1" dirty="0">
                <a:solidFill>
                  <a:srgbClr val="FF0000"/>
                </a:solidFill>
                <a:latin typeface="Times New Roman" panose="02020603050405020304" pitchFamily="18" charset="0"/>
                <a:cs typeface="Times New Roman" panose="02020603050405020304" pitchFamily="18" charset="0"/>
              </a:rPr>
              <a:t>перерыв</a:t>
            </a:r>
            <a:r>
              <a:rPr lang="ru-RU" sz="1800" dirty="0">
                <a:solidFill>
                  <a:srgbClr val="002060"/>
                </a:solidFill>
                <a:latin typeface="Times New Roman" panose="02020603050405020304" pitchFamily="18" charset="0"/>
                <a:cs typeface="Times New Roman" panose="02020603050405020304" pitchFamily="18" charset="0"/>
              </a:rPr>
              <a:t> для отдыха и питания продолжительностью не более двух часов и не менее 30 минут, который в рабочее время не </a:t>
            </a:r>
            <a:r>
              <a:rPr lang="ru-RU" sz="1800" dirty="0" smtClean="0">
                <a:solidFill>
                  <a:srgbClr val="002060"/>
                </a:solidFill>
                <a:latin typeface="Times New Roman" panose="02020603050405020304" pitchFamily="18" charset="0"/>
                <a:cs typeface="Times New Roman" panose="02020603050405020304" pitchFamily="18" charset="0"/>
              </a:rPr>
              <a:t>включается.</a:t>
            </a:r>
            <a:r>
              <a:rPr lang="en-US" sz="1800" dirty="0">
                <a:solidFill>
                  <a:srgbClr val="002060"/>
                </a:solidFill>
                <a:latin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cs typeface="Times New Roman" panose="02020603050405020304" pitchFamily="18" charset="0"/>
              </a:rPr>
              <a:t>Перерыв </a:t>
            </a:r>
            <a:r>
              <a:rPr lang="ru-RU" sz="1800" dirty="0">
                <a:solidFill>
                  <a:srgbClr val="002060"/>
                </a:solidFill>
                <a:latin typeface="Times New Roman" panose="02020603050405020304" pitchFamily="18" charset="0"/>
                <a:cs typeface="Times New Roman" panose="02020603050405020304" pitchFamily="18" charset="0"/>
              </a:rPr>
              <a:t>может не предоставляться работнику, если установленная для него продолжительность ежедневной работы (смены) не превышает четырех часов.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a:solidFill>
                  <a:srgbClr val="002060"/>
                </a:solidFill>
                <a:latin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cs typeface="Times New Roman" panose="02020603050405020304" pitchFamily="18" charset="0"/>
              </a:rPr>
              <a:t>На </a:t>
            </a:r>
            <a:r>
              <a:rPr lang="ru-RU" sz="1800" dirty="0">
                <a:solidFill>
                  <a:srgbClr val="002060"/>
                </a:solidFill>
                <a:latin typeface="Times New Roman" panose="02020603050405020304" pitchFamily="18" charset="0"/>
                <a:cs typeface="Times New Roman" panose="02020603050405020304" pitchFamily="18" charset="0"/>
              </a:rPr>
              <a:t>работах, где по условиям производства (работы) предоставление перерыва для отдыха и питания невозможно, </a:t>
            </a:r>
            <a:r>
              <a:rPr lang="ru-RU" sz="1800" b="1" dirty="0">
                <a:solidFill>
                  <a:srgbClr val="FF0000"/>
                </a:solidFill>
                <a:latin typeface="Times New Roman" panose="02020603050405020304" pitchFamily="18" charset="0"/>
                <a:cs typeface="Times New Roman" panose="02020603050405020304" pitchFamily="18" charset="0"/>
              </a:rPr>
              <a:t>работодатель обязан </a:t>
            </a:r>
            <a:r>
              <a:rPr lang="ru-RU" sz="1800" dirty="0">
                <a:solidFill>
                  <a:srgbClr val="002060"/>
                </a:solidFill>
                <a:latin typeface="Times New Roman" panose="02020603050405020304" pitchFamily="18" charset="0"/>
                <a:cs typeface="Times New Roman" panose="02020603050405020304" pitchFamily="18" charset="0"/>
              </a:rPr>
              <a:t>обеспечить работнику возможность отдыха и приема пищи в рабочее время.</a:t>
            </a:r>
            <a:r>
              <a:rPr lang="ru-RU" sz="1800" dirty="0">
                <a:solidFill>
                  <a:srgbClr val="00C217"/>
                </a:solidFill>
                <a:latin typeface="Times New Roman" panose="02020603050405020304" pitchFamily="18" charset="0"/>
                <a:cs typeface="Times New Roman" panose="02020603050405020304" pitchFamily="18" charset="0"/>
              </a:rPr>
              <a:t/>
            </a:r>
            <a:br>
              <a:rPr lang="ru-RU" sz="1800" dirty="0">
                <a:solidFill>
                  <a:srgbClr val="00C217"/>
                </a:solidFill>
                <a:latin typeface="Times New Roman" panose="02020603050405020304" pitchFamily="18" charset="0"/>
                <a:cs typeface="Times New Roman" panose="02020603050405020304" pitchFamily="18" charset="0"/>
              </a:rPr>
            </a:br>
            <a:endParaRPr lang="ru-RU" sz="1800" dirty="0">
              <a:solidFill>
                <a:srgbClr val="00C217"/>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2545" y="4197926"/>
            <a:ext cx="2726575" cy="2360816"/>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2406" y="4197926"/>
            <a:ext cx="2818015" cy="2360816"/>
          </a:xfrm>
          <a:prstGeom prst="rect">
            <a:avLst/>
          </a:prstGeom>
        </p:spPr>
      </p:pic>
    </p:spTree>
    <p:extLst>
      <p:ext uri="{BB962C8B-B14F-4D97-AF65-F5344CB8AC3E}">
        <p14:creationId xmlns:p14="http://schemas.microsoft.com/office/powerpoint/2010/main" val="380760924"/>
      </p:ext>
    </p:extLst>
  </p:cSld>
  <p:clrMapOvr>
    <a:masterClrMapping/>
  </p:clrMapOvr>
  <mc:AlternateContent xmlns:mc="http://schemas.openxmlformats.org/markup-compatibility/2006" xmlns:p14="http://schemas.microsoft.com/office/powerpoint/2010/main">
    <mc:Choice Requires="p14">
      <p:transition spd="slow" p14:dur="2000" advTm="31048"/>
    </mc:Choice>
    <mc:Fallback xmlns="">
      <p:transition spd="slow" advTm="3104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3954087"/>
          </a:xfrm>
        </p:spPr>
        <p:txBody>
          <a:bodyPr>
            <a:noAutofit/>
          </a:bodyPr>
          <a:lstStyle/>
          <a:p>
            <a:r>
              <a:rPr lang="en-US" sz="1800" dirty="0">
                <a:latin typeface="Times New Roman" panose="02020603050405020304" pitchFamily="18" charset="0"/>
                <a:cs typeface="Times New Roman" panose="02020603050405020304" pitchFamily="18" charset="0"/>
              </a:rPr>
              <a:t>	</a:t>
            </a:r>
            <a:r>
              <a:rPr lang="ru-RU" sz="1800" spc="-80" dirty="0" smtClean="0">
                <a:solidFill>
                  <a:srgbClr val="7030A0"/>
                </a:solidFill>
                <a:latin typeface="Times New Roman" panose="02020603050405020304" pitchFamily="18" charset="0"/>
                <a:cs typeface="Times New Roman" panose="02020603050405020304" pitchFamily="18" charset="0"/>
              </a:rPr>
              <a:t>По </a:t>
            </a:r>
            <a:r>
              <a:rPr lang="ru-RU" sz="1800" spc="-80" dirty="0">
                <a:solidFill>
                  <a:srgbClr val="7030A0"/>
                </a:solidFill>
                <a:latin typeface="Times New Roman" panose="02020603050405020304" pitchFamily="18" charset="0"/>
                <a:cs typeface="Times New Roman" panose="02020603050405020304" pitchFamily="18" charset="0"/>
              </a:rPr>
              <a:t>общему правилу работник имеет право расторгнуть трудовой договор</a:t>
            </a:r>
            <a:r>
              <a:rPr lang="ru-RU" sz="1800" spc="-80" dirty="0" smtClean="0">
                <a:solidFill>
                  <a:srgbClr val="7030A0"/>
                </a:solidFill>
                <a:latin typeface="Times New Roman" panose="02020603050405020304" pitchFamily="18" charset="0"/>
                <a:cs typeface="Times New Roman" panose="02020603050405020304" pitchFamily="18" charset="0"/>
              </a:rPr>
              <a:t>, предупредив </a:t>
            </a:r>
            <a:r>
              <a:rPr lang="ru-RU" sz="1800" spc="-80" dirty="0">
                <a:solidFill>
                  <a:srgbClr val="7030A0"/>
                </a:solidFill>
                <a:latin typeface="Times New Roman" panose="02020603050405020304" pitchFamily="18" charset="0"/>
                <a:cs typeface="Times New Roman" panose="02020603050405020304" pitchFamily="18" charset="0"/>
              </a:rPr>
              <a:t>об этом работодателя в письменной форме </a:t>
            </a:r>
            <a:r>
              <a:rPr lang="ru-RU" sz="1800" b="1" spc="-80" dirty="0">
                <a:solidFill>
                  <a:srgbClr val="FF0000"/>
                </a:solidFill>
                <a:latin typeface="Times New Roman" panose="02020603050405020304" pitchFamily="18" charset="0"/>
                <a:cs typeface="Times New Roman" panose="02020603050405020304" pitchFamily="18" charset="0"/>
              </a:rPr>
              <a:t>не позднее чем за две недели</a:t>
            </a:r>
            <a:r>
              <a:rPr lang="ru-RU" sz="1800" spc="-80" dirty="0">
                <a:solidFill>
                  <a:srgbClr val="7030A0"/>
                </a:solidFill>
                <a:latin typeface="Times New Roman" panose="02020603050405020304" pitchFamily="18" charset="0"/>
                <a:cs typeface="Times New Roman" panose="02020603050405020304" pitchFamily="18" charset="0"/>
              </a:rPr>
              <a:t>. Течение указанного срока начинается на </a:t>
            </a:r>
            <a:r>
              <a:rPr lang="ru-RU" sz="1800" b="1" spc="-80" dirty="0">
                <a:solidFill>
                  <a:srgbClr val="FF0000"/>
                </a:solidFill>
                <a:latin typeface="Times New Roman" panose="02020603050405020304" pitchFamily="18" charset="0"/>
                <a:cs typeface="Times New Roman" panose="02020603050405020304" pitchFamily="18" charset="0"/>
              </a:rPr>
              <a:t>следующий</a:t>
            </a:r>
            <a:r>
              <a:rPr lang="ru-RU" sz="1800" spc="-80" dirty="0">
                <a:solidFill>
                  <a:srgbClr val="FF0000"/>
                </a:solidFill>
                <a:latin typeface="Times New Roman" panose="02020603050405020304" pitchFamily="18" charset="0"/>
                <a:cs typeface="Times New Roman" panose="02020603050405020304" pitchFamily="18" charset="0"/>
              </a:rPr>
              <a:t> </a:t>
            </a:r>
            <a:r>
              <a:rPr lang="ru-RU" sz="1800" b="1" spc="-80" dirty="0">
                <a:solidFill>
                  <a:srgbClr val="FF0000"/>
                </a:solidFill>
                <a:latin typeface="Times New Roman" panose="02020603050405020304" pitchFamily="18" charset="0"/>
                <a:cs typeface="Times New Roman" panose="02020603050405020304" pitchFamily="18" charset="0"/>
              </a:rPr>
              <a:t>день</a:t>
            </a:r>
            <a:r>
              <a:rPr lang="ru-RU" sz="1800" spc="-80" dirty="0">
                <a:solidFill>
                  <a:srgbClr val="FF0000"/>
                </a:solidFill>
                <a:latin typeface="Times New Roman" panose="02020603050405020304" pitchFamily="18" charset="0"/>
                <a:cs typeface="Times New Roman" panose="02020603050405020304" pitchFamily="18" charset="0"/>
              </a:rPr>
              <a:t> </a:t>
            </a:r>
            <a:r>
              <a:rPr lang="ru-RU" sz="1800" spc="-80" dirty="0">
                <a:solidFill>
                  <a:srgbClr val="7030A0"/>
                </a:solidFill>
                <a:latin typeface="Times New Roman" panose="02020603050405020304" pitchFamily="18" charset="0"/>
                <a:cs typeface="Times New Roman" panose="02020603050405020304" pitchFamily="18" charset="0"/>
              </a:rPr>
              <a:t>после получения работодателем заявления работника об </a:t>
            </a:r>
            <a:r>
              <a:rPr lang="ru-RU" sz="1800" spc="-80" dirty="0" smtClean="0">
                <a:solidFill>
                  <a:srgbClr val="7030A0"/>
                </a:solidFill>
                <a:latin typeface="Times New Roman" panose="02020603050405020304" pitchFamily="18" charset="0"/>
                <a:cs typeface="Times New Roman" panose="02020603050405020304" pitchFamily="18" charset="0"/>
              </a:rPr>
              <a:t>увольнении.</a:t>
            </a:r>
            <a:r>
              <a:rPr lang="ru-RU" sz="1800" spc="-40" dirty="0" smtClean="0">
                <a:solidFill>
                  <a:srgbClr val="7030A0"/>
                </a:solidFill>
                <a:latin typeface="Times New Roman" panose="02020603050405020304" pitchFamily="18" charset="0"/>
                <a:cs typeface="Times New Roman" panose="02020603050405020304" pitchFamily="18" charset="0"/>
              </a:rPr>
              <a:t/>
            </a:r>
            <a:br>
              <a:rPr lang="ru-RU" sz="1800" spc="-40" dirty="0" smtClean="0">
                <a:solidFill>
                  <a:srgbClr val="7030A0"/>
                </a:solidFill>
                <a:latin typeface="Times New Roman" panose="02020603050405020304" pitchFamily="18" charset="0"/>
                <a:cs typeface="Times New Roman" panose="02020603050405020304" pitchFamily="18" charset="0"/>
              </a:rPr>
            </a:br>
            <a:r>
              <a:rPr lang="en-US" sz="1800" spc="-40" dirty="0" smtClean="0">
                <a:solidFill>
                  <a:srgbClr val="7030A0"/>
                </a:solidFill>
                <a:latin typeface="Times New Roman" panose="02020603050405020304" pitchFamily="18" charset="0"/>
                <a:cs typeface="Times New Roman" panose="02020603050405020304" pitchFamily="18" charset="0"/>
              </a:rPr>
              <a:t/>
            </a:r>
            <a:br>
              <a:rPr lang="en-US" sz="1800" spc="-40" dirty="0" smtClean="0">
                <a:solidFill>
                  <a:srgbClr val="7030A0"/>
                </a:solidFill>
                <a:latin typeface="Times New Roman" panose="02020603050405020304" pitchFamily="18" charset="0"/>
                <a:cs typeface="Times New Roman" panose="02020603050405020304" pitchFamily="18" charset="0"/>
              </a:rPr>
            </a:br>
            <a:r>
              <a:rPr lang="en-US" sz="1800" spc="-40" dirty="0">
                <a:solidFill>
                  <a:srgbClr val="7030A0"/>
                </a:solidFill>
                <a:latin typeface="Times New Roman" panose="02020603050405020304" pitchFamily="18" charset="0"/>
                <a:cs typeface="Times New Roman" panose="02020603050405020304" pitchFamily="18" charset="0"/>
              </a:rPr>
              <a:t>	</a:t>
            </a:r>
            <a:r>
              <a:rPr lang="ru-RU" sz="1800" spc="-40" dirty="0" smtClean="0">
                <a:solidFill>
                  <a:srgbClr val="7030A0"/>
                </a:solidFill>
                <a:latin typeface="Times New Roman" panose="02020603050405020304" pitchFamily="18" charset="0"/>
                <a:cs typeface="Times New Roman" panose="02020603050405020304" pitchFamily="18" charset="0"/>
              </a:rPr>
              <a:t>Работник </a:t>
            </a:r>
            <a:r>
              <a:rPr lang="ru-RU" sz="1800" spc="-40" dirty="0">
                <a:solidFill>
                  <a:srgbClr val="7030A0"/>
                </a:solidFill>
                <a:latin typeface="Times New Roman" panose="02020603050405020304" pitchFamily="18" charset="0"/>
                <a:cs typeface="Times New Roman" panose="02020603050405020304" pitchFamily="18" charset="0"/>
              </a:rPr>
              <a:t>имеет право обратиться </a:t>
            </a:r>
            <a:r>
              <a:rPr lang="ru-RU" sz="1800" b="1" spc="-40" dirty="0">
                <a:solidFill>
                  <a:srgbClr val="FF0000"/>
                </a:solidFill>
                <a:latin typeface="Times New Roman" panose="02020603050405020304" pitchFamily="18" charset="0"/>
                <a:cs typeface="Times New Roman" panose="02020603050405020304" pitchFamily="18" charset="0"/>
              </a:rPr>
              <a:t>в </a:t>
            </a:r>
            <a:r>
              <a:rPr lang="ru-RU" sz="1800" b="1" spc="-40" dirty="0" smtClean="0">
                <a:solidFill>
                  <a:srgbClr val="FF0000"/>
                </a:solidFill>
                <a:latin typeface="Times New Roman" panose="02020603050405020304" pitchFamily="18" charset="0"/>
                <a:cs typeface="Times New Roman" panose="02020603050405020304" pitchFamily="18" charset="0"/>
              </a:rPr>
              <a:t>суд:</a:t>
            </a:r>
            <a:br>
              <a:rPr lang="ru-RU" sz="1800" b="1" spc="-40" dirty="0" smtClean="0">
                <a:solidFill>
                  <a:srgbClr val="FF0000"/>
                </a:solidFill>
                <a:latin typeface="Times New Roman" panose="02020603050405020304" pitchFamily="18" charset="0"/>
                <a:cs typeface="Times New Roman" panose="02020603050405020304" pitchFamily="18" charset="0"/>
              </a:rPr>
            </a:br>
            <a:r>
              <a:rPr lang="ru-RU" sz="1800" b="1" spc="-40" dirty="0" smtClean="0">
                <a:solidFill>
                  <a:srgbClr val="7030A0"/>
                </a:solidFill>
                <a:latin typeface="Times New Roman" panose="02020603050405020304" pitchFamily="18" charset="0"/>
                <a:cs typeface="Times New Roman" panose="02020603050405020304" pitchFamily="18" charset="0"/>
              </a:rPr>
              <a:t> 	</a:t>
            </a:r>
            <a:r>
              <a:rPr lang="en-US" sz="1800" b="1" spc="-40" dirty="0" smtClean="0">
                <a:solidFill>
                  <a:srgbClr val="7030A0"/>
                </a:solidFill>
                <a:latin typeface="Times New Roman" panose="02020603050405020304" pitchFamily="18" charset="0"/>
                <a:cs typeface="Times New Roman" panose="02020603050405020304" pitchFamily="18" charset="0"/>
              </a:rPr>
              <a:t>- </a:t>
            </a:r>
            <a:r>
              <a:rPr lang="ru-RU" sz="1800" b="1" spc="-40" dirty="0" smtClean="0">
                <a:solidFill>
                  <a:srgbClr val="FF0000"/>
                </a:solidFill>
                <a:latin typeface="Times New Roman" panose="02020603050405020304" pitchFamily="18" charset="0"/>
                <a:cs typeface="Times New Roman" panose="02020603050405020304" pitchFamily="18" charset="0"/>
              </a:rPr>
              <a:t>за </a:t>
            </a:r>
            <a:r>
              <a:rPr lang="ru-RU" sz="1800" b="1" spc="-40" dirty="0">
                <a:solidFill>
                  <a:srgbClr val="FF0000"/>
                </a:solidFill>
                <a:latin typeface="Times New Roman" panose="02020603050405020304" pitchFamily="18" charset="0"/>
                <a:cs typeface="Times New Roman" panose="02020603050405020304" pitchFamily="18" charset="0"/>
              </a:rPr>
              <a:t>разрешением индивидуального трудового спора </a:t>
            </a:r>
            <a:r>
              <a:rPr lang="ru-RU" sz="1800" b="1" spc="-40" dirty="0" smtClean="0">
                <a:solidFill>
                  <a:srgbClr val="7030A0"/>
                </a:solidFill>
                <a:latin typeface="Times New Roman" panose="02020603050405020304" pitchFamily="18" charset="0"/>
                <a:cs typeface="Times New Roman" panose="02020603050405020304" pitchFamily="18" charset="0"/>
              </a:rPr>
              <a:t>- </a:t>
            </a:r>
            <a:r>
              <a:rPr lang="ru-RU" sz="1800" spc="-40" dirty="0" smtClean="0">
                <a:solidFill>
                  <a:srgbClr val="7030A0"/>
                </a:solidFill>
                <a:latin typeface="Times New Roman" panose="02020603050405020304" pitchFamily="18" charset="0"/>
                <a:cs typeface="Times New Roman" panose="02020603050405020304" pitchFamily="18" charset="0"/>
              </a:rPr>
              <a:t>в </a:t>
            </a:r>
            <a:r>
              <a:rPr lang="ru-RU" sz="1800" spc="-40" dirty="0">
                <a:solidFill>
                  <a:srgbClr val="7030A0"/>
                </a:solidFill>
                <a:latin typeface="Times New Roman" panose="02020603050405020304" pitchFamily="18" charset="0"/>
                <a:cs typeface="Times New Roman" panose="02020603050405020304" pitchFamily="18" charset="0"/>
              </a:rPr>
              <a:t>течение трех месяцев со дня, когда он узнал или должен был узнать о нарушении своего </a:t>
            </a:r>
            <a:r>
              <a:rPr lang="ru-RU" sz="1800" spc="-40" dirty="0" smtClean="0">
                <a:solidFill>
                  <a:srgbClr val="7030A0"/>
                </a:solidFill>
                <a:latin typeface="Times New Roman" panose="02020603050405020304" pitchFamily="18" charset="0"/>
                <a:cs typeface="Times New Roman" panose="02020603050405020304" pitchFamily="18" charset="0"/>
              </a:rPr>
              <a:t>права</a:t>
            </a:r>
            <a:r>
              <a:rPr lang="ru-RU" sz="1800" spc="-40" dirty="0">
                <a:solidFill>
                  <a:srgbClr val="7030A0"/>
                </a:solidFill>
                <a:latin typeface="Times New Roman" panose="02020603050405020304" pitchFamily="18" charset="0"/>
                <a:cs typeface="Times New Roman" panose="02020603050405020304" pitchFamily="18" charset="0"/>
              </a:rPr>
              <a:t>;</a:t>
            </a:r>
            <a:r>
              <a:rPr lang="en-US" sz="1800" spc="-40" dirty="0" smtClean="0">
                <a:solidFill>
                  <a:srgbClr val="7030A0"/>
                </a:solidFill>
                <a:latin typeface="Times New Roman" panose="02020603050405020304" pitchFamily="18" charset="0"/>
                <a:cs typeface="Times New Roman" panose="02020603050405020304" pitchFamily="18" charset="0"/>
              </a:rPr>
              <a:t/>
            </a:r>
            <a:br>
              <a:rPr lang="en-US" sz="1800" spc="-40" dirty="0" smtClean="0">
                <a:solidFill>
                  <a:srgbClr val="7030A0"/>
                </a:solidFill>
                <a:latin typeface="Times New Roman" panose="02020603050405020304" pitchFamily="18" charset="0"/>
                <a:cs typeface="Times New Roman" panose="02020603050405020304" pitchFamily="18" charset="0"/>
              </a:rPr>
            </a:br>
            <a:r>
              <a:rPr lang="ru-RU" sz="1800" spc="-40" dirty="0" smtClean="0">
                <a:solidFill>
                  <a:srgbClr val="7030A0"/>
                </a:solidFill>
                <a:latin typeface="Times New Roman" panose="02020603050405020304" pitchFamily="18" charset="0"/>
                <a:cs typeface="Times New Roman" panose="02020603050405020304" pitchFamily="18" charset="0"/>
              </a:rPr>
              <a:t>	</a:t>
            </a:r>
            <a:r>
              <a:rPr lang="en-US" sz="1800" spc="-40" dirty="0" smtClean="0">
                <a:solidFill>
                  <a:srgbClr val="7030A0"/>
                </a:solidFill>
                <a:latin typeface="Times New Roman" panose="02020603050405020304" pitchFamily="18" charset="0"/>
                <a:cs typeface="Times New Roman" panose="02020603050405020304" pitchFamily="18" charset="0"/>
              </a:rPr>
              <a:t>-</a:t>
            </a:r>
            <a:r>
              <a:rPr lang="ru-RU" sz="1800" spc="-40" dirty="0" smtClean="0">
                <a:solidFill>
                  <a:srgbClr val="7030A0"/>
                </a:solidFill>
                <a:latin typeface="Times New Roman" panose="02020603050405020304" pitchFamily="18" charset="0"/>
                <a:cs typeface="Times New Roman" panose="02020603050405020304" pitchFamily="18" charset="0"/>
              </a:rPr>
              <a:t> </a:t>
            </a:r>
            <a:r>
              <a:rPr lang="ru-RU" sz="1800" b="1" spc="-40" dirty="0">
                <a:solidFill>
                  <a:srgbClr val="FF0000"/>
                </a:solidFill>
                <a:latin typeface="Times New Roman" panose="02020603050405020304" pitchFamily="18" charset="0"/>
                <a:cs typeface="Times New Roman" panose="02020603050405020304" pitchFamily="18" charset="0"/>
              </a:rPr>
              <a:t>по спорам о невыплате или неполной выплате </a:t>
            </a:r>
            <a:r>
              <a:rPr lang="ru-RU" sz="1800" spc="-40" dirty="0">
                <a:solidFill>
                  <a:srgbClr val="7030A0"/>
                </a:solidFill>
                <a:latin typeface="Times New Roman" panose="02020603050405020304" pitchFamily="18" charset="0"/>
                <a:cs typeface="Times New Roman" panose="02020603050405020304" pitchFamily="18" charset="0"/>
              </a:rPr>
              <a:t>заработной платы и других выплат, причитающихся работнику, - в течение одного года со дня установленного срока выплаты указанных сумм, в том числе в случае невыплаты или неполной выплаты заработной платы и других выплат, причитающихся работнику </a:t>
            </a:r>
            <a:r>
              <a:rPr lang="ru-RU" sz="1800" spc="-40" dirty="0" smtClean="0">
                <a:solidFill>
                  <a:srgbClr val="7030A0"/>
                </a:solidFill>
                <a:latin typeface="Times New Roman" panose="02020603050405020304" pitchFamily="18" charset="0"/>
                <a:cs typeface="Times New Roman" panose="02020603050405020304" pitchFamily="18" charset="0"/>
              </a:rPr>
              <a:t>при увольнении</a:t>
            </a:r>
            <a:r>
              <a:rPr lang="ru-RU" sz="1800" spc="-40" dirty="0">
                <a:solidFill>
                  <a:srgbClr val="7030A0"/>
                </a:solidFill>
                <a:latin typeface="Times New Roman" panose="02020603050405020304" pitchFamily="18" charset="0"/>
                <a:cs typeface="Times New Roman" panose="02020603050405020304" pitchFamily="18" charset="0"/>
              </a:rPr>
              <a:t>;</a:t>
            </a:r>
            <a:r>
              <a:rPr lang="en-US" sz="1800" spc="-40" dirty="0" smtClean="0">
                <a:solidFill>
                  <a:srgbClr val="7030A0"/>
                </a:solidFill>
                <a:latin typeface="Times New Roman" panose="02020603050405020304" pitchFamily="18" charset="0"/>
                <a:cs typeface="Times New Roman" panose="02020603050405020304" pitchFamily="18" charset="0"/>
              </a:rPr>
              <a:t/>
            </a:r>
            <a:br>
              <a:rPr lang="en-US" sz="1800" spc="-40" dirty="0" smtClean="0">
                <a:solidFill>
                  <a:srgbClr val="7030A0"/>
                </a:solidFill>
                <a:latin typeface="Times New Roman" panose="02020603050405020304" pitchFamily="18" charset="0"/>
                <a:cs typeface="Times New Roman" panose="02020603050405020304" pitchFamily="18" charset="0"/>
              </a:rPr>
            </a:br>
            <a:r>
              <a:rPr lang="ru-RU" sz="1800" spc="-40" dirty="0" smtClean="0">
                <a:solidFill>
                  <a:srgbClr val="7030A0"/>
                </a:solidFill>
                <a:latin typeface="Times New Roman" panose="02020603050405020304" pitchFamily="18" charset="0"/>
                <a:cs typeface="Times New Roman" panose="02020603050405020304" pitchFamily="18" charset="0"/>
              </a:rPr>
              <a:t>	</a:t>
            </a:r>
            <a:r>
              <a:rPr lang="en-US" sz="1800" spc="-40" dirty="0" smtClean="0">
                <a:solidFill>
                  <a:srgbClr val="7030A0"/>
                </a:solidFill>
                <a:latin typeface="Times New Roman" panose="02020603050405020304" pitchFamily="18" charset="0"/>
                <a:cs typeface="Times New Roman" panose="02020603050405020304" pitchFamily="18" charset="0"/>
              </a:rPr>
              <a:t>- </a:t>
            </a:r>
            <a:r>
              <a:rPr lang="ru-RU" sz="1800" b="1" spc="-40" dirty="0" smtClean="0">
                <a:solidFill>
                  <a:srgbClr val="FF0000"/>
                </a:solidFill>
                <a:latin typeface="Times New Roman" panose="02020603050405020304" pitchFamily="18" charset="0"/>
                <a:cs typeface="Times New Roman" panose="02020603050405020304" pitchFamily="18" charset="0"/>
              </a:rPr>
              <a:t>по </a:t>
            </a:r>
            <a:r>
              <a:rPr lang="ru-RU" sz="1800" b="1" spc="-40" dirty="0">
                <a:solidFill>
                  <a:srgbClr val="FF0000"/>
                </a:solidFill>
                <a:latin typeface="Times New Roman" panose="02020603050405020304" pitchFamily="18" charset="0"/>
                <a:cs typeface="Times New Roman" panose="02020603050405020304" pitchFamily="18" charset="0"/>
              </a:rPr>
              <a:t>спорам об увольнении </a:t>
            </a:r>
            <a:r>
              <a:rPr lang="ru-RU" sz="1800" spc="-40" dirty="0">
                <a:solidFill>
                  <a:srgbClr val="7030A0"/>
                </a:solidFill>
                <a:latin typeface="Times New Roman" panose="02020603050405020304" pitchFamily="18" charset="0"/>
                <a:cs typeface="Times New Roman" panose="02020603050405020304" pitchFamily="18" charset="0"/>
              </a:rPr>
              <a:t>- в течение одного месяца со дня вручения ему копии приказа об увольнении либо со дня выдачи трудовой книжки.</a:t>
            </a:r>
            <a:br>
              <a:rPr lang="ru-RU" sz="1800" spc="-40" dirty="0">
                <a:solidFill>
                  <a:srgbClr val="7030A0"/>
                </a:solidFill>
                <a:latin typeface="Times New Roman" panose="02020603050405020304" pitchFamily="18" charset="0"/>
                <a:cs typeface="Times New Roman" panose="02020603050405020304" pitchFamily="18" charset="0"/>
              </a:rPr>
            </a:br>
            <a:endParaRPr lang="ru-RU" sz="1800" spc="-40" dirty="0">
              <a:solidFill>
                <a:srgbClr val="7030A0"/>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6991" y="4694654"/>
            <a:ext cx="2136370" cy="1893093"/>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542" y="4694655"/>
            <a:ext cx="2600325" cy="1893092"/>
          </a:xfrm>
          <a:prstGeom prst="rect">
            <a:avLst/>
          </a:prstGeom>
        </p:spPr>
      </p:pic>
    </p:spTree>
    <p:extLst>
      <p:ext uri="{BB962C8B-B14F-4D97-AF65-F5344CB8AC3E}">
        <p14:creationId xmlns:p14="http://schemas.microsoft.com/office/powerpoint/2010/main" val="4201110509"/>
      </p:ext>
    </p:extLst>
  </p:cSld>
  <p:clrMapOvr>
    <a:masterClrMapping/>
  </p:clrMapOvr>
  <mc:AlternateContent xmlns:mc="http://schemas.openxmlformats.org/markup-compatibility/2006" xmlns:p14="http://schemas.microsoft.com/office/powerpoint/2010/main">
    <mc:Choice Requires="p14">
      <p:transition spd="slow" p14:dur="2000" advTm="22473"/>
    </mc:Choice>
    <mc:Fallback xmlns="">
      <p:transition spd="slow" advTm="2247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8439" y="2934395"/>
            <a:ext cx="3860761" cy="3532906"/>
          </a:xfrm>
        </p:spPr>
      </p:pic>
      <p:sp>
        <p:nvSpPr>
          <p:cNvPr id="4" name="Заголовок 3"/>
          <p:cNvSpPr>
            <a:spLocks noGrp="1"/>
          </p:cNvSpPr>
          <p:nvPr>
            <p:ph type="title"/>
          </p:nvPr>
        </p:nvSpPr>
        <p:spPr>
          <a:xfrm>
            <a:off x="1047404" y="407324"/>
            <a:ext cx="8362603" cy="2402378"/>
          </a:xfrm>
        </p:spPr>
        <p:txBody>
          <a:bodyPr>
            <a:noAutofit/>
          </a:bodyPr>
          <a:lstStyle/>
          <a:p>
            <a:pPr algn="just"/>
            <a:r>
              <a:rPr lang="ru-RU" sz="2400" dirty="0" smtClean="0">
                <a:latin typeface="Times New Roman" panose="02020603050405020304" pitchFamily="18" charset="0"/>
                <a:cs typeface="Times New Roman" panose="02020603050405020304" pitchFamily="18" charset="0"/>
              </a:rPr>
              <a:t>	</a:t>
            </a:r>
            <a:r>
              <a:rPr lang="ru-RU" sz="2400" b="1" dirty="0" smtClean="0">
                <a:solidFill>
                  <a:srgbClr val="C00000"/>
                </a:solidFill>
                <a:latin typeface="Yu Gothic UI Semibold" panose="020B0700000000000000" pitchFamily="34" charset="-128"/>
                <a:ea typeface="Yu Gothic UI Semibold" panose="020B0700000000000000" pitchFamily="34" charset="-128"/>
                <a:cs typeface="Times New Roman" panose="02020603050405020304" pitchFamily="18" charset="0"/>
              </a:rPr>
              <a:t>Помните</a:t>
            </a:r>
            <a:r>
              <a:rPr lang="ru-RU" sz="2400" b="1" dirty="0">
                <a:solidFill>
                  <a:srgbClr val="C00000"/>
                </a:solidFill>
                <a:latin typeface="Yu Gothic UI Semibold" panose="020B0700000000000000" pitchFamily="34" charset="-128"/>
                <a:ea typeface="Yu Gothic UI Semibold" panose="020B0700000000000000" pitchFamily="34" charset="-128"/>
                <a:cs typeface="Times New Roman" panose="02020603050405020304" pitchFamily="18" charset="0"/>
              </a:rPr>
              <a:t>, что отсутствие официального трудоустройства не только не позволит Вам реализовать гарантии и компенсации в области социального страхования, пенсионного обеспечения, но и затруднит защиту трудовых прав в случае их нарушения со стороны работодателя.</a:t>
            </a:r>
            <a:r>
              <a:rPr lang="ru-RU" sz="2400" b="1" dirty="0">
                <a:solidFill>
                  <a:srgbClr val="01FF01"/>
                </a:solidFill>
                <a:latin typeface="Yu Gothic UI Semibold" panose="020B0700000000000000" pitchFamily="34" charset="-128"/>
                <a:ea typeface="Yu Gothic UI Semibold" panose="020B0700000000000000" pitchFamily="34" charset="-128"/>
                <a:cs typeface="Times New Roman" panose="02020603050405020304" pitchFamily="18" charset="0"/>
              </a:rPr>
              <a:t/>
            </a:r>
            <a:br>
              <a:rPr lang="ru-RU" sz="2400" b="1" dirty="0">
                <a:solidFill>
                  <a:srgbClr val="01FF01"/>
                </a:solidFill>
                <a:latin typeface="Yu Gothic UI Semibold" panose="020B0700000000000000" pitchFamily="34" charset="-128"/>
                <a:ea typeface="Yu Gothic UI Semibold" panose="020B0700000000000000" pitchFamily="34" charset="-128"/>
                <a:cs typeface="Times New Roman" panose="02020603050405020304" pitchFamily="18" charset="0"/>
              </a:rPr>
            </a:br>
            <a:endParaRPr lang="ru-RU" sz="2400" b="1" dirty="0">
              <a:solidFill>
                <a:srgbClr val="01FF01"/>
              </a:solidFill>
              <a:latin typeface="Yu Gothic UI Semibold" panose="020B0700000000000000" pitchFamily="34" charset="-128"/>
              <a:ea typeface="Yu Gothic UI Semibold" panose="020B0700000000000000" pitchFamily="34" charset="-128"/>
              <a:cs typeface="Times New Roman" panose="02020603050405020304" pitchFamily="18" charset="0"/>
            </a:endParaRPr>
          </a:p>
        </p:txBody>
      </p:sp>
      <p:sp>
        <p:nvSpPr>
          <p:cNvPr id="6" name="TextBox 5"/>
          <p:cNvSpPr txBox="1"/>
          <p:nvPr/>
        </p:nvSpPr>
        <p:spPr>
          <a:xfrm>
            <a:off x="5228705" y="2934395"/>
            <a:ext cx="5309063" cy="3323987"/>
          </a:xfrm>
          <a:prstGeom prst="rect">
            <a:avLst/>
          </a:prstGeom>
          <a:noFill/>
        </p:spPr>
        <p:txBody>
          <a:bodyPr wrap="square" rtlCol="0">
            <a:spAutoFit/>
          </a:bodyPr>
          <a:lstStyle/>
          <a:p>
            <a:pPr lvl="0" algn="ctr" defTabSz="914400" eaLnBrk="0" fontAlgn="base" hangingPunct="0">
              <a:spcBef>
                <a:spcPct val="0"/>
              </a:spcBef>
              <a:spcAft>
                <a:spcPct val="0"/>
              </a:spcAft>
            </a:pPr>
            <a:r>
              <a:rPr lang="ru-RU" altLang="ru-RU" sz="3200" dirty="0">
                <a:solidFill>
                  <a:schemeClr val="accent4">
                    <a:lumMod val="50000"/>
                  </a:schemeClr>
                </a:solidFill>
                <a:latin typeface="Times New Roman" panose="02020603050405020304" pitchFamily="18" charset="0"/>
                <a:cs typeface="Times New Roman" panose="02020603050405020304" pitchFamily="18" charset="0"/>
              </a:rPr>
              <a:t>п. Усть-Ордынский, ул. Ленина, 25</a:t>
            </a:r>
          </a:p>
          <a:p>
            <a:pPr lvl="0" algn="ctr" defTabSz="914400" eaLnBrk="0" fontAlgn="base" hangingPunct="0">
              <a:spcBef>
                <a:spcPct val="0"/>
              </a:spcBef>
              <a:spcAft>
                <a:spcPct val="0"/>
              </a:spcAft>
            </a:pPr>
            <a:r>
              <a:rPr lang="ru-RU" altLang="ru-RU" sz="3200" dirty="0">
                <a:solidFill>
                  <a:schemeClr val="accent4">
                    <a:lumMod val="50000"/>
                  </a:schemeClr>
                </a:solidFill>
                <a:latin typeface="Times New Roman" panose="02020603050405020304" pitchFamily="18" charset="0"/>
                <a:cs typeface="Times New Roman" panose="02020603050405020304" pitchFamily="18" charset="0"/>
              </a:rPr>
              <a:t>телефон: +7 (39541) 3-11-73</a:t>
            </a:r>
          </a:p>
          <a:p>
            <a:pPr lvl="0" algn="ctr" defTabSz="914400" eaLnBrk="0" fontAlgn="base" hangingPunct="0">
              <a:spcBef>
                <a:spcPct val="0"/>
              </a:spcBef>
              <a:spcAft>
                <a:spcPct val="0"/>
              </a:spcAft>
            </a:pPr>
            <a:r>
              <a:rPr lang="ru-RU" altLang="ru-RU" sz="3200" dirty="0">
                <a:solidFill>
                  <a:schemeClr val="accent4">
                    <a:lumMod val="50000"/>
                  </a:schemeClr>
                </a:solidFill>
                <a:latin typeface="Times New Roman" panose="02020603050405020304" pitchFamily="18" charset="0"/>
                <a:cs typeface="Times New Roman" panose="02020603050405020304" pitchFamily="18" charset="0"/>
              </a:rPr>
              <a:t>факс: +7 (39541) 3-14-42</a:t>
            </a:r>
          </a:p>
          <a:p>
            <a:pPr lvl="0" algn="ctr" defTabSz="914400" eaLnBrk="0" fontAlgn="base" hangingPunct="0">
              <a:spcBef>
                <a:spcPct val="0"/>
              </a:spcBef>
              <a:spcAft>
                <a:spcPct val="0"/>
              </a:spcAft>
            </a:pPr>
            <a:r>
              <a:rPr lang="ru-RU" altLang="ru-RU" sz="3200" dirty="0">
                <a:solidFill>
                  <a:schemeClr val="accent4">
                    <a:lumMod val="50000"/>
                  </a:schemeClr>
                </a:solidFill>
                <a:latin typeface="Times New Roman" panose="02020603050405020304" pitchFamily="18" charset="0"/>
                <a:cs typeface="Times New Roman" panose="02020603050405020304" pitchFamily="18" charset="0"/>
              </a:rPr>
              <a:t>электронная почта: </a:t>
            </a:r>
            <a:r>
              <a:rPr lang="en-US" altLang="ru-RU" sz="3200" dirty="0">
                <a:solidFill>
                  <a:schemeClr val="accent4">
                    <a:lumMod val="50000"/>
                  </a:schemeClr>
                </a:solidFill>
                <a:latin typeface="Times New Roman" panose="02020603050405020304" pitchFamily="18" charset="0"/>
                <a:cs typeface="Times New Roman" panose="02020603050405020304" pitchFamily="18" charset="0"/>
              </a:rPr>
              <a:t>EKH@38.mailop.ru</a:t>
            </a:r>
            <a:endParaRPr lang="ru-RU" altLang="ru-RU" sz="32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7641786"/>
      </p:ext>
    </p:extLst>
  </p:cSld>
  <p:clrMapOvr>
    <a:masterClrMapping/>
  </p:clrMapOvr>
  <mc:AlternateContent xmlns:mc="http://schemas.openxmlformats.org/markup-compatibility/2006" xmlns:p14="http://schemas.microsoft.com/office/powerpoint/2010/main">
    <mc:Choice Requires="p14">
      <p:transition spd="slow" p14:dur="2000" advTm="8777"/>
    </mc:Choice>
    <mc:Fallback xmlns="">
      <p:transition spd="slow" advTm="8777"/>
    </mc:Fallback>
  </mc:AlternateContent>
  <p:timing>
    <p:tnLst>
      <p:par>
        <p:cTn id="1" dur="indefinite" restart="never" nodeType="tmRoot"/>
      </p:par>
    </p:tnLst>
  </p:timing>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185</TotalTime>
  <Words>133</Words>
  <Application>Microsoft Office PowerPoint</Application>
  <PresentationFormat>Широкоэкранный</PresentationFormat>
  <Paragraphs>14</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Yu Gothic UI Semibold</vt:lpstr>
      <vt:lpstr>Arial</vt:lpstr>
      <vt:lpstr>Arial Black</vt:lpstr>
      <vt:lpstr>Times New Roman</vt:lpstr>
      <vt:lpstr>Trebuchet MS</vt:lpstr>
      <vt:lpstr>Wingdings 3</vt:lpstr>
      <vt:lpstr>Аспект</vt:lpstr>
      <vt:lpstr>Презентация PowerPoint</vt:lpstr>
      <vt:lpstr>Одним из основных принципов правового регулирования трудовых отношений и иных непосредственно связанных с ними отношений в соответствии с абз. 2 ч. 1 ст. 2 ТК РФ является свобода труда, включая право на труд, который каждый свободно выбирает или на который свободно соглашается, право распоряжаться своими способностями к труду, выбирать профессию и род деятельности.   Трудовой договор, являясь ключевым при официальном трудоустройстве, определение которого содержится в ч. 1 ст. 56 ТК РФ, в частности, выступает гарантом соблюдения прав работника.  </vt:lpstr>
      <vt:lpstr> Так, указание в содержании трудового договора на трудовую функцию работника является обязательным. Требовать от работника выполнения работы, не обусловленной трудовым договором, запрещено.    Исключением из общего правила является необходимость предотвращения или устранения последствий катастрофы природного или техногенного характера, производственной аварии, несчастного случая на производстве, пожара, наводнения и др. </vt:lpstr>
      <vt:lpstr>Нормальная продолжительность рабочего времени не может превышать 40 часов в неделю. Сокращенная продолжительность рабочего времени устанавливается для несовершеннолетних работников, для инвалидов I или II группы, для рабочих мест с вредными или опасными условиями труда.  В течение рабочего дня (смены) работнику должен быть предоставлен перерыв для отдыха и питания продолжительностью не более двух часов и не менее 30 минут, который в рабочее время не включается. Перерыв может не предоставляться работнику, если установленная для него продолжительность ежедневной работы (смены) не превышает четырех часов.   На работах, где по условиям производства (работы) предоставление перерыва для отдыха и питания невозможно, работодатель обязан обеспечить работнику возможность отдыха и приема пищи в рабочее время. </vt:lpstr>
      <vt:lpstr> По общему правилу работник имеет право расторгнуть трудовой договор, предупредив об этом работодателя в письменной форме не позднее чем за две недели. Течение указанного срока начинается на следующий день после получения работодателем заявления работника об увольнении.   Работник имеет право обратиться в суд:   - за разрешением индивидуального трудового спора - в течение трех месяцев со дня, когда он узнал или должен был узнать о нарушении своего права;  - по спорам о невыплате или неполной выплате заработной платы и других выплат, причитающихся работнику, - в течение одного года со дня установленного срока выплаты указанных сумм, в том числе в случае невыплаты или неполной выплаты заработной платы и других выплат, причитающихся работнику при увольнении;  - по спорам об увольнении - в течение одного месяца со дня вручения ему копии приказа об увольнении либо со дня выдачи трудовой книжки. </vt:lpstr>
      <vt:lpstr> Помните, что отсутствие официального трудоустройства не только не позволит Вам реализовать гарантии и компенсации в области социального страхования, пенсионного обеспечения, но и затруднит защиту трудовых прав в случае их нарушения со стороны работодателя.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Арбодоева Эльвира Олеговна</dc:creator>
  <cp:lastModifiedBy>Арбодоева Эльвира Олеговна</cp:lastModifiedBy>
  <cp:revision>8</cp:revision>
  <dcterms:created xsi:type="dcterms:W3CDTF">2021-12-21T04:26:40Z</dcterms:created>
  <dcterms:modified xsi:type="dcterms:W3CDTF">2021-12-21T07:37:12Z</dcterms:modified>
</cp:coreProperties>
</file>